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7" r:id="rId5"/>
    <p:sldId id="259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F8D8C-2EBD-4D82-9E15-D1ADD72C20F2}" type="datetimeFigureOut">
              <a:rPr lang="it-IT" smtClean="0"/>
              <a:t>08/12/2018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5E0-FCCB-4E44-938F-99BE80D6A0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769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F8D8C-2EBD-4D82-9E15-D1ADD72C20F2}" type="datetimeFigureOut">
              <a:rPr lang="it-IT" smtClean="0"/>
              <a:t>08/12/2018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5E0-FCCB-4E44-938F-99BE80D6A0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0076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F8D8C-2EBD-4D82-9E15-D1ADD72C20F2}" type="datetimeFigureOut">
              <a:rPr lang="it-IT" smtClean="0"/>
              <a:t>08/12/2018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5E0-FCCB-4E44-938F-99BE80D6A0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256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F8D8C-2EBD-4D82-9E15-D1ADD72C20F2}" type="datetimeFigureOut">
              <a:rPr lang="it-IT" smtClean="0"/>
              <a:t>08/12/2018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5E0-FCCB-4E44-938F-99BE80D6A0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3896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F8D8C-2EBD-4D82-9E15-D1ADD72C20F2}" type="datetimeFigureOut">
              <a:rPr lang="it-IT" smtClean="0"/>
              <a:t>08/12/2018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5E0-FCCB-4E44-938F-99BE80D6A0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4849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F8D8C-2EBD-4D82-9E15-D1ADD72C20F2}" type="datetimeFigureOut">
              <a:rPr lang="it-IT" smtClean="0"/>
              <a:t>08/12/2018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5E0-FCCB-4E44-938F-99BE80D6A0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69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F8D8C-2EBD-4D82-9E15-D1ADD72C20F2}" type="datetimeFigureOut">
              <a:rPr lang="it-IT" smtClean="0"/>
              <a:t>08/12/2018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5E0-FCCB-4E44-938F-99BE80D6A0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0439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F8D8C-2EBD-4D82-9E15-D1ADD72C20F2}" type="datetimeFigureOut">
              <a:rPr lang="it-IT" smtClean="0"/>
              <a:t>08/12/2018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5E0-FCCB-4E44-938F-99BE80D6A0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4446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F8D8C-2EBD-4D82-9E15-D1ADD72C20F2}" type="datetimeFigureOut">
              <a:rPr lang="it-IT" smtClean="0"/>
              <a:t>08/12/2018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5E0-FCCB-4E44-938F-99BE80D6A0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8745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F8D8C-2EBD-4D82-9E15-D1ADD72C20F2}" type="datetimeFigureOut">
              <a:rPr lang="it-IT" smtClean="0"/>
              <a:t>08/12/2018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5E0-FCCB-4E44-938F-99BE80D6A0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36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F8D8C-2EBD-4D82-9E15-D1ADD72C20F2}" type="datetimeFigureOut">
              <a:rPr lang="it-IT" smtClean="0"/>
              <a:t>08/12/2018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5E0-FCCB-4E44-938F-99BE80D6A0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4020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F8D8C-2EBD-4D82-9E15-D1ADD72C20F2}" type="datetimeFigureOut">
              <a:rPr lang="it-IT" smtClean="0"/>
              <a:t>08/12/2018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115E0-FCCB-4E44-938F-99BE80D6A0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533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Motori </a:t>
            </a:r>
            <a:r>
              <a:rPr lang="it-IT" smtClean="0"/>
              <a:t>di ricerca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2254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Motori generici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463" y="1297056"/>
            <a:ext cx="7696860" cy="5484013"/>
          </a:xfrm>
        </p:spPr>
      </p:pic>
    </p:spTree>
    <p:extLst>
      <p:ext uri="{BB962C8B-B14F-4D97-AF65-F5344CB8AC3E}">
        <p14:creationId xmlns:p14="http://schemas.microsoft.com/office/powerpoint/2010/main" val="4070887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Motori Anonimi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dirty="0" err="1" smtClean="0"/>
              <a:t>DuckDuckGo</a:t>
            </a:r>
            <a:endParaRPr lang="it-IT" dirty="0" smtClean="0"/>
          </a:p>
          <a:p>
            <a:r>
              <a:rPr lang="it-IT" dirty="0"/>
              <a:t>M</a:t>
            </a:r>
            <a:r>
              <a:rPr lang="it-IT" dirty="0" smtClean="0"/>
              <a:t>etamotore </a:t>
            </a:r>
            <a:r>
              <a:rPr lang="it-IT" dirty="0"/>
              <a:t>di ricerca con un alto standard di tutela dei dati: non viene salvato né l’indirizzo IP né le ricerche degli utenti. </a:t>
            </a:r>
            <a:r>
              <a:rPr lang="it-IT" dirty="0" smtClean="0"/>
              <a:t>Si </a:t>
            </a:r>
            <a:r>
              <a:rPr lang="it-IT" dirty="0"/>
              <a:t>appoggia </a:t>
            </a:r>
            <a:r>
              <a:rPr lang="it-IT" dirty="0" smtClean="0"/>
              <a:t>anche a un centinaio di servizi di ricerca come </a:t>
            </a:r>
            <a:r>
              <a:rPr lang="it-IT" dirty="0"/>
              <a:t>Bing, </a:t>
            </a:r>
            <a:r>
              <a:rPr lang="it-IT" dirty="0" err="1"/>
              <a:t>Yandex</a:t>
            </a:r>
            <a:r>
              <a:rPr lang="it-IT" dirty="0"/>
              <a:t> o </a:t>
            </a:r>
            <a:r>
              <a:rPr lang="it-IT" dirty="0" smtClean="0"/>
              <a:t>Wikipedia. </a:t>
            </a:r>
            <a:r>
              <a:rPr lang="it-IT" dirty="0"/>
              <a:t>Invece di pubblicità personalizzate entrano in azione annunci coerenti con i termini utilizzati per la </a:t>
            </a:r>
            <a:r>
              <a:rPr lang="it-IT" dirty="0" smtClean="0"/>
              <a:t>ricerca; una </a:t>
            </a:r>
            <a:r>
              <a:rPr lang="it-IT" dirty="0"/>
              <a:t>sola inserzione pubblicitaria per ogni pagina dei risultati di ricerca. </a:t>
            </a:r>
            <a:endParaRPr lang="it-IT" dirty="0" smtClean="0"/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err="1" smtClean="0"/>
              <a:t>Ixquick</a:t>
            </a:r>
            <a:endParaRPr lang="it-IT" dirty="0" smtClean="0"/>
          </a:p>
          <a:p>
            <a:r>
              <a:rPr lang="it-IT" dirty="0" smtClean="0"/>
              <a:t>Tramite l’utilizzo di in  </a:t>
            </a:r>
            <a:r>
              <a:rPr lang="it-IT" dirty="0" err="1"/>
              <a:t>proxy</a:t>
            </a:r>
            <a:r>
              <a:rPr lang="it-IT" dirty="0"/>
              <a:t> integrato i suoi utenti possono accedere anonimamente a siti web, che vengono mostrati nei risultati di ricerca. Invece dell’IP dell’utente, il gestore del sito web vede in questo caso solo l’indirizzo di </a:t>
            </a:r>
            <a:r>
              <a:rPr lang="it-IT" dirty="0" err="1"/>
              <a:t>Ixquick</a:t>
            </a:r>
            <a:r>
              <a:rPr lang="it-IT" dirty="0" smtClean="0"/>
              <a:t>. Attinge </a:t>
            </a:r>
            <a:r>
              <a:rPr lang="it-IT" dirty="0"/>
              <a:t>a Yahoo, </a:t>
            </a:r>
            <a:r>
              <a:rPr lang="it-IT" dirty="0" err="1"/>
              <a:t>Gigablast</a:t>
            </a:r>
            <a:r>
              <a:rPr lang="it-IT" dirty="0"/>
              <a:t> e </a:t>
            </a:r>
            <a:r>
              <a:rPr lang="it-IT" dirty="0" err="1" smtClean="0"/>
              <a:t>Yandex</a:t>
            </a:r>
            <a:r>
              <a:rPr lang="it-IT" dirty="0" smtClean="0"/>
              <a:t> per fornire i risultati Sebbene </a:t>
            </a:r>
            <a:r>
              <a:rPr lang="it-IT" dirty="0" err="1"/>
              <a:t>Ixquick</a:t>
            </a:r>
            <a:r>
              <a:rPr lang="it-IT" dirty="0"/>
              <a:t> sia una compagnia europea, parte dei suoi server si trovano sul territorio USA. Tuttavia </a:t>
            </a:r>
            <a:r>
              <a:rPr lang="it-IT" dirty="0" smtClean="0"/>
              <a:t>gli </a:t>
            </a:r>
            <a:r>
              <a:rPr lang="it-IT" dirty="0"/>
              <a:t>utenti </a:t>
            </a:r>
            <a:r>
              <a:rPr lang="it-IT" dirty="0" smtClean="0"/>
              <a:t>possono scegliere se </a:t>
            </a:r>
            <a:r>
              <a:rPr lang="it-IT" dirty="0"/>
              <a:t>vogliono utilizzare unicamente i server </a:t>
            </a:r>
            <a:r>
              <a:rPr lang="it-IT" dirty="0" smtClean="0"/>
              <a:t>Europei. </a:t>
            </a:r>
            <a:r>
              <a:rPr lang="it-IT" dirty="0"/>
              <a:t>L’azienda è stata la prima a venire insignita dell’</a:t>
            </a:r>
            <a:r>
              <a:rPr lang="it-IT" dirty="0" err="1"/>
              <a:t>EuroPriSe</a:t>
            </a:r>
            <a:r>
              <a:rPr lang="it-IT" dirty="0"/>
              <a:t>, un marchio di certificazione europeo della tutela della privacy. 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75215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Motori specializzati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H</a:t>
            </a:r>
            <a:r>
              <a:rPr lang="it-IT" dirty="0" smtClean="0"/>
              <a:t>otel</a:t>
            </a:r>
          </a:p>
          <a:p>
            <a:r>
              <a:rPr lang="it-IT" dirty="0" smtClean="0"/>
              <a:t>Voli</a:t>
            </a:r>
          </a:p>
          <a:p>
            <a:r>
              <a:rPr lang="it-IT" dirty="0" smtClean="0"/>
              <a:t>Lavoro</a:t>
            </a:r>
          </a:p>
          <a:p>
            <a:r>
              <a:rPr lang="it-IT" dirty="0" err="1" smtClean="0"/>
              <a:t>Streming</a:t>
            </a:r>
            <a:r>
              <a:rPr lang="it-IT" dirty="0" smtClean="0"/>
              <a:t> film</a:t>
            </a:r>
          </a:p>
          <a:p>
            <a:r>
              <a:rPr lang="it-IT" dirty="0" smtClean="0"/>
              <a:t>Immagini</a:t>
            </a:r>
          </a:p>
          <a:p>
            <a:r>
              <a:rPr lang="it-IT" dirty="0" smtClean="0"/>
              <a:t>Articoli scientifici</a:t>
            </a:r>
          </a:p>
          <a:p>
            <a:r>
              <a:rPr lang="it-IT" dirty="0" smtClean="0"/>
              <a:t>Persone</a:t>
            </a:r>
          </a:p>
          <a:p>
            <a:r>
              <a:rPr lang="it-IT" dirty="0" smtClean="0"/>
              <a:t>Vacanze</a:t>
            </a:r>
          </a:p>
          <a:p>
            <a:r>
              <a:rPr lang="it-IT" dirty="0" smtClean="0"/>
              <a:t>Bambini</a:t>
            </a:r>
          </a:p>
          <a:p>
            <a:r>
              <a:rPr lang="it-IT" dirty="0" err="1" smtClean="0"/>
              <a:t>Autousate</a:t>
            </a:r>
            <a:endParaRPr lang="it-IT" dirty="0" smtClean="0"/>
          </a:p>
          <a:p>
            <a:r>
              <a:rPr lang="it-IT" dirty="0" smtClean="0"/>
              <a:t>… «cose» di internet</a:t>
            </a:r>
          </a:p>
        </p:txBody>
      </p:sp>
    </p:spTree>
    <p:extLst>
      <p:ext uri="{BB962C8B-B14F-4D97-AF65-F5344CB8AC3E}">
        <p14:creationId xmlns:p14="http://schemas.microsoft.com/office/powerpoint/2010/main" val="251050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Per bambini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b="1" dirty="0" err="1" smtClean="0"/>
              <a:t>Kiddle</a:t>
            </a:r>
            <a:endParaRPr lang="it-IT" b="1" dirty="0" smtClean="0"/>
          </a:p>
          <a:p>
            <a:r>
              <a:rPr lang="it-IT" dirty="0" err="1" smtClean="0"/>
              <a:t>Kiddle</a:t>
            </a:r>
            <a:r>
              <a:rPr lang="it-IT" dirty="0" smtClean="0"/>
              <a:t> è un motore di ricerca sicuro per i bambini. Si tratta, infatti, di una versione personalizzata di Google che </a:t>
            </a:r>
            <a:r>
              <a:rPr lang="it-IT" b="1" dirty="0" smtClean="0"/>
              <a:t>permette di cercare solo contenuti adatti per i più piccoli</a:t>
            </a:r>
            <a:r>
              <a:rPr lang="it-IT" dirty="0" smtClean="0"/>
              <a:t>, bloccando i risultati non idonei per essere visualizzati dalle fasce di età più deboli. Il motore di ricerca include quattro categorie: web, immagini, news e video. </a:t>
            </a:r>
            <a:r>
              <a:rPr lang="it-IT" dirty="0" err="1" smtClean="0"/>
              <a:t>Kiddle</a:t>
            </a:r>
            <a:r>
              <a:rPr lang="it-IT" dirty="0" smtClean="0"/>
              <a:t>, comunque, non è la versione ufficiale di Google per i bambini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b="1" dirty="0" err="1" smtClean="0"/>
              <a:t>Hulbee</a:t>
            </a:r>
            <a:endParaRPr lang="it-IT" b="1" dirty="0" smtClean="0"/>
          </a:p>
          <a:p>
            <a:r>
              <a:rPr lang="it-IT" dirty="0" smtClean="0"/>
              <a:t>Ricerca </a:t>
            </a:r>
            <a:r>
              <a:rPr lang="it-IT" dirty="0"/>
              <a:t>anonima con filtro per i più giovani </a:t>
            </a:r>
            <a:r>
              <a:rPr lang="it-IT" dirty="0" smtClean="0"/>
              <a:t>che </a:t>
            </a:r>
            <a:r>
              <a:rPr lang="it-IT" dirty="0"/>
              <a:t>esclude contenuti pornografici e violenti dai risultati di ricerca. </a:t>
            </a:r>
            <a:r>
              <a:rPr lang="it-IT" dirty="0" smtClean="0"/>
              <a:t>Ha </a:t>
            </a:r>
            <a:r>
              <a:rPr lang="it-IT" dirty="0"/>
              <a:t>come principio di ricerca di base il riconoscimento semantico delle </a:t>
            </a:r>
            <a:r>
              <a:rPr lang="it-IT" dirty="0" smtClean="0"/>
              <a:t>informazioni: accanto </a:t>
            </a:r>
            <a:r>
              <a:rPr lang="it-IT" dirty="0"/>
              <a:t>ai risultati di ricerca, </a:t>
            </a:r>
            <a:r>
              <a:rPr lang="it-IT" dirty="0" err="1"/>
              <a:t>Hulbee</a:t>
            </a:r>
            <a:r>
              <a:rPr lang="it-IT" dirty="0"/>
              <a:t> mostra </a:t>
            </a:r>
            <a:r>
              <a:rPr lang="it-IT" dirty="0" smtClean="0"/>
              <a:t>una </a:t>
            </a:r>
            <a:r>
              <a:rPr lang="it-IT" dirty="0"/>
              <a:t>nuvola di parole tematicamente rilevanti ai concetti cercati e facilita così la ricerca. </a:t>
            </a: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3955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Per immagini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b="1" dirty="0" err="1" smtClean="0"/>
              <a:t>Giphy</a:t>
            </a:r>
            <a:endParaRPr lang="it-IT" b="1" dirty="0" smtClean="0"/>
          </a:p>
          <a:p>
            <a:r>
              <a:rPr lang="it-IT" b="1" dirty="0" smtClean="0"/>
              <a:t>è un motore di ricerca specializzato in GIF</a:t>
            </a:r>
            <a:r>
              <a:rPr lang="it-IT" dirty="0" smtClean="0"/>
              <a:t>. </a:t>
            </a:r>
            <a:r>
              <a:rPr lang="it-IT" dirty="0" err="1" smtClean="0"/>
              <a:t>Giphy</a:t>
            </a:r>
            <a:r>
              <a:rPr lang="it-IT" dirty="0" smtClean="0"/>
              <a:t> permette, infatti, di trovare solo delle immagini animate e funziona inserendo una parola chiave nella barra di ricerca. In alternativa è possibile navigare nelle numerose categorie in cui sono raccolte le GIF.</a:t>
            </a:r>
          </a:p>
          <a:p>
            <a:pPr marL="0" indent="0">
              <a:buNone/>
            </a:pPr>
            <a:r>
              <a:rPr lang="it-IT" b="1" dirty="0" smtClean="0"/>
              <a:t>Nasa Images</a:t>
            </a:r>
          </a:p>
          <a:p>
            <a:r>
              <a:rPr lang="it-IT" dirty="0" smtClean="0"/>
              <a:t>è uno dei migliori strumenti per cercare immagini scattate nello spazio. Nasa Images raccoglie migliaia di foto, video e file audio collezionati dalla </a:t>
            </a:r>
            <a:r>
              <a:rPr lang="it-IT" i="1" dirty="0" smtClean="0"/>
              <a:t>National </a:t>
            </a:r>
            <a:r>
              <a:rPr lang="it-IT" i="1" dirty="0" err="1" smtClean="0"/>
              <a:t>Aeronautics</a:t>
            </a:r>
            <a:r>
              <a:rPr lang="it-IT" i="1" dirty="0" smtClean="0"/>
              <a:t> and Space Administration </a:t>
            </a:r>
            <a:r>
              <a:rPr lang="it-IT" dirty="0" smtClean="0"/>
              <a:t>nel corso delle sue missioni.</a:t>
            </a:r>
          </a:p>
          <a:p>
            <a:pPr marL="0" indent="0">
              <a:buNone/>
            </a:pPr>
            <a:r>
              <a:rPr lang="it-IT" b="1" dirty="0" smtClean="0"/>
              <a:t>iFind3d</a:t>
            </a:r>
          </a:p>
          <a:p>
            <a:r>
              <a:rPr lang="it-IT" b="1" dirty="0" smtClean="0"/>
              <a:t>utile per cercare modelli 3D stampabili. </a:t>
            </a:r>
            <a:r>
              <a:rPr lang="it-IT" dirty="0"/>
              <a:t>S</a:t>
            </a:r>
            <a:r>
              <a:rPr lang="it-IT" dirty="0" smtClean="0"/>
              <a:t>viluppato da un rivenditore di stampanti 3D olandese, raccoglie in un unico luogo circa 750 mila disegni, i quali possono essere salvati oppure scaricati. 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47508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Italiani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dirty="0" smtClean="0"/>
              <a:t>Arianna</a:t>
            </a:r>
          </a:p>
          <a:p>
            <a:r>
              <a:rPr lang="it-IT" dirty="0" smtClean="0"/>
              <a:t>Si appoggia </a:t>
            </a:r>
            <a:r>
              <a:rPr lang="it-IT" dirty="0" smtClean="0"/>
              <a:t>alle tecnologie di Bing e supporta tutti i principali assistenti personali: Cortana, Bing e </a:t>
            </a:r>
            <a:r>
              <a:rPr lang="it-IT" dirty="0" err="1" smtClean="0"/>
              <a:t>Alexa</a:t>
            </a:r>
            <a:r>
              <a:rPr lang="it-IT" dirty="0" smtClean="0"/>
              <a:t>. Nei prossimi anni riuscirà a gestire sempre meglio le richieste provenienti dal linguaggio naturale e gli utenti potranno interrogare il motore di ricerca ponendo normali domande.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20671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Internet delle cose (IOT)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 err="1" smtClean="0"/>
              <a:t>Shodan</a:t>
            </a:r>
            <a:endParaRPr lang="it-IT" b="1" dirty="0" smtClean="0"/>
          </a:p>
          <a:p>
            <a:r>
              <a:rPr lang="it-IT" dirty="0" smtClean="0"/>
              <a:t>il </a:t>
            </a:r>
            <a:r>
              <a:rPr lang="it-IT" dirty="0"/>
              <a:t>motore di ricerca per gli oggetti dell'</a:t>
            </a:r>
            <a:r>
              <a:rPr lang="it-IT" dirty="0" err="1"/>
              <a:t>IoT</a:t>
            </a:r>
            <a:r>
              <a:rPr lang="it-IT" dirty="0"/>
              <a:t> insicuri (dai router Wi-Fi domestici fino ai sistemi di gestione dei semafori e delle videocamere di sicurezza per </a:t>
            </a:r>
            <a:r>
              <a:rPr lang="it-IT" dirty="0" smtClean="0"/>
              <a:t>strada). È </a:t>
            </a:r>
            <a:r>
              <a:rPr lang="it-IT" dirty="0"/>
              <a:t>un servizio nato nel 2009 che permette di vedere i video e le immagini delle webcam non protette di tutto il mondo, dai bar alle case, all’insaputa delle </a:t>
            </a:r>
            <a:r>
              <a:rPr lang="it-IT" dirty="0" smtClean="0"/>
              <a:t>vittime.</a:t>
            </a:r>
            <a:endParaRPr lang="it-IT" dirty="0"/>
          </a:p>
          <a:p>
            <a:pPr marL="0" indent="0">
              <a:buNone/>
            </a:pPr>
            <a:r>
              <a:rPr lang="it-IT" b="1" dirty="0" err="1" smtClean="0"/>
              <a:t>Censys</a:t>
            </a:r>
            <a:endParaRPr lang="it-IT" b="1" dirty="0" smtClean="0"/>
          </a:p>
          <a:p>
            <a:r>
              <a:rPr lang="it-IT" dirty="0" smtClean="0"/>
              <a:t>Si </a:t>
            </a:r>
            <a:r>
              <a:rPr lang="it-IT" dirty="0"/>
              <a:t>basa sugli stessi </a:t>
            </a:r>
            <a:r>
              <a:rPr lang="it-IT" dirty="0" smtClean="0"/>
              <a:t>principi, ma focalizzato sul cercare </a:t>
            </a:r>
            <a:r>
              <a:rPr lang="it-IT" dirty="0"/>
              <a:t>le vulnerabilità. </a:t>
            </a:r>
            <a:r>
              <a:rPr lang="it-IT" dirty="0" smtClean="0"/>
              <a:t>Consente di avere una lista di </a:t>
            </a:r>
            <a:r>
              <a:rPr lang="it-IT" dirty="0"/>
              <a:t>dispositivi con una particolare </a:t>
            </a:r>
            <a:r>
              <a:rPr lang="it-IT" dirty="0" smtClean="0"/>
              <a:t>vulnerabilità.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89849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Google </a:t>
            </a:r>
            <a:r>
              <a:rPr lang="it-IT" dirty="0" err="1" smtClean="0"/>
              <a:t>Hacking</a:t>
            </a:r>
            <a:r>
              <a:rPr lang="it-IT" dirty="0" smtClean="0"/>
              <a:t> Database (GHDB)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C</a:t>
            </a:r>
            <a:r>
              <a:rPr lang="it-IT" dirty="0" smtClean="0"/>
              <a:t>ontiene centinaia di stringhe </a:t>
            </a:r>
            <a:r>
              <a:rPr lang="it-IT" dirty="0"/>
              <a:t>di ricerca </a:t>
            </a:r>
            <a:r>
              <a:rPr lang="it-IT" dirty="0" smtClean="0"/>
              <a:t>per Google con </a:t>
            </a:r>
            <a:r>
              <a:rPr lang="it-IT" dirty="0"/>
              <a:t>cui esercitarsi </a:t>
            </a:r>
            <a:r>
              <a:rPr lang="it-IT" dirty="0" smtClean="0"/>
              <a:t>nell’</a:t>
            </a:r>
            <a:r>
              <a:rPr lang="it-IT" dirty="0" err="1" smtClean="0"/>
              <a:t>Hacking</a:t>
            </a:r>
            <a:r>
              <a:rPr lang="it-IT" dirty="0" smtClean="0"/>
              <a:t>. </a:t>
            </a:r>
            <a:r>
              <a:rPr lang="it-IT" dirty="0"/>
              <a:t>Ci sono le stringhe per recuperare password, per verificare le vulnerabilità dei sistemi operativi, per cercare directory in cui sono presenti dati sensibili, per cercare file che contengono informazioni </a:t>
            </a:r>
            <a:r>
              <a:rPr lang="it-IT" dirty="0" smtClean="0"/>
              <a:t>riservate, per trovare </a:t>
            </a:r>
            <a:r>
              <a:rPr lang="it-IT" dirty="0"/>
              <a:t>immagini di </a:t>
            </a:r>
            <a:r>
              <a:rPr lang="it-IT" dirty="0" err="1"/>
              <a:t>WebCam</a:t>
            </a:r>
            <a:r>
              <a:rPr lang="it-IT" dirty="0"/>
              <a:t> o di videocamere digitali che fotografano scene di vita da uffici, aziende, fabbriche</a:t>
            </a:r>
            <a:r>
              <a:rPr lang="it-IT" dirty="0" smtClean="0"/>
              <a:t>.</a:t>
            </a:r>
          </a:p>
          <a:p>
            <a:r>
              <a:rPr lang="it-IT" dirty="0" smtClean="0"/>
              <a:t>Es: cercare  Mario Rossi su siti italiani: </a:t>
            </a:r>
            <a:r>
              <a:rPr lang="it-IT" sz="2400" i="1" dirty="0" smtClean="0">
                <a:solidFill>
                  <a:schemeClr val="accent1">
                    <a:lumMod val="50000"/>
                  </a:schemeClr>
                </a:solidFill>
              </a:rPr>
              <a:t>Mario Rossi </a:t>
            </a:r>
            <a:r>
              <a:rPr lang="it-IT" sz="2400" i="1" dirty="0" err="1" smtClean="0">
                <a:solidFill>
                  <a:schemeClr val="accent1">
                    <a:lumMod val="50000"/>
                  </a:schemeClr>
                </a:solidFill>
              </a:rPr>
              <a:t>site:it</a:t>
            </a:r>
            <a:endParaRPr lang="it-IT" sz="24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it-IT" dirty="0" smtClean="0"/>
              <a:t>Es. cercare file pdf Euclide: </a:t>
            </a:r>
            <a:r>
              <a:rPr lang="it-IT" sz="2400" i="1" dirty="0" smtClean="0">
                <a:solidFill>
                  <a:schemeClr val="accent1">
                    <a:lumMod val="50000"/>
                  </a:schemeClr>
                </a:solidFill>
              </a:rPr>
              <a:t>Euclide </a:t>
            </a:r>
            <a:r>
              <a:rPr lang="it-IT" sz="2400" i="1" dirty="0" err="1" smtClean="0">
                <a:solidFill>
                  <a:schemeClr val="accent1">
                    <a:lumMod val="50000"/>
                  </a:schemeClr>
                </a:solidFill>
              </a:rPr>
              <a:t>filetype:pdf</a:t>
            </a:r>
            <a:endParaRPr lang="it-IT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it-IT" dirty="0" smtClean="0"/>
              <a:t>Es. cercare immagini provenienti da webcam: </a:t>
            </a:r>
            <a:r>
              <a:rPr lang="it-IT" sz="2400" i="1" dirty="0" err="1" smtClean="0">
                <a:solidFill>
                  <a:schemeClr val="accent1">
                    <a:lumMod val="50000"/>
                  </a:schemeClr>
                </a:solidFill>
              </a:rPr>
              <a:t>intitle</a:t>
            </a:r>
            <a:r>
              <a:rPr lang="it-IT" sz="2400" i="1" dirty="0">
                <a:solidFill>
                  <a:schemeClr val="accent1">
                    <a:lumMod val="50000"/>
                  </a:schemeClr>
                </a:solidFill>
              </a:rPr>
              <a:t>:"VB Viewer"</a:t>
            </a:r>
          </a:p>
        </p:txBody>
      </p:sp>
    </p:spTree>
    <p:extLst>
      <p:ext uri="{BB962C8B-B14F-4D97-AF65-F5344CB8AC3E}">
        <p14:creationId xmlns:p14="http://schemas.microsoft.com/office/powerpoint/2010/main" val="33306739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716</Words>
  <Application>Microsoft Office PowerPoint</Application>
  <PresentationFormat>Widescreen</PresentationFormat>
  <Paragraphs>45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di Office</vt:lpstr>
      <vt:lpstr>Motori di ricerca</vt:lpstr>
      <vt:lpstr>Motori generici</vt:lpstr>
      <vt:lpstr>Motori Anonimi</vt:lpstr>
      <vt:lpstr>Motori specializzati</vt:lpstr>
      <vt:lpstr>Per bambini</vt:lpstr>
      <vt:lpstr>Per immagini</vt:lpstr>
      <vt:lpstr>Italiani</vt:lpstr>
      <vt:lpstr>Internet delle cose (IOT)</vt:lpstr>
      <vt:lpstr>Google Hacking Database (GHDB)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Enrico</dc:creator>
  <cp:lastModifiedBy>Enrico</cp:lastModifiedBy>
  <cp:revision>8</cp:revision>
  <dcterms:created xsi:type="dcterms:W3CDTF">2018-12-08T09:14:35Z</dcterms:created>
  <dcterms:modified xsi:type="dcterms:W3CDTF">2018-12-08T17:11:28Z</dcterms:modified>
</cp:coreProperties>
</file>